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9" r:id="rId2"/>
  </p:sldMasterIdLst>
  <p:notesMasterIdLst>
    <p:notesMasterId r:id="rId14"/>
  </p:notesMasterIdLst>
  <p:sldIdLst>
    <p:sldId id="432" r:id="rId3"/>
    <p:sldId id="399" r:id="rId4"/>
    <p:sldId id="426" r:id="rId5"/>
    <p:sldId id="420" r:id="rId6"/>
    <p:sldId id="427" r:id="rId7"/>
    <p:sldId id="428" r:id="rId8"/>
    <p:sldId id="435" r:id="rId9"/>
    <p:sldId id="436" r:id="rId10"/>
    <p:sldId id="430" r:id="rId11"/>
    <p:sldId id="431" r:id="rId12"/>
    <p:sldId id="433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utwald-Junghanns, Prof. Dr. Maria" initials="KPDM" lastIdx="0" clrIdx="0">
    <p:extLst>
      <p:ext uri="{19B8F6BF-5375-455C-9EA6-DF929625EA0E}">
        <p15:presenceInfo xmlns:p15="http://schemas.microsoft.com/office/powerpoint/2012/main" userId="S-1-5-21-1753827582-754675228-782984527-1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93A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0276" autoAdjust="0"/>
  </p:normalViewPr>
  <p:slideViewPr>
    <p:cSldViewPr snapToGrid="0">
      <p:cViewPr varScale="1">
        <p:scale>
          <a:sx n="69" d="100"/>
          <a:sy n="69" d="100"/>
        </p:scale>
        <p:origin x="634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49FC8-C892-40F6-BD92-4787D57F1EA5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D4583-6DC9-4FD4-8374-A97E8A6630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11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206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Weiter mit den verschiedenen Antwortmöglichkeiten, geschachtelt nach Flussdiagramm je nach Anforderungen mit mehr oder weniger Entscheidungsmöglichkeiten der User.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659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Weiter mit den verschiedenen Antwortmöglichkeiten, geschachtelt nach Flussdiagramm je nach Anforderungen mit mehr oder weniger Entscheidungsmöglichkeiten der User.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73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 auf die Anzahl der schlecht gehaltenen Tiere und die extremen Folgen eingehen – deshalb nur das EINE sehr schlimme Bild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345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b="1" dirty="0"/>
              <a:t>VIDEO!!! </a:t>
            </a:r>
          </a:p>
          <a:p>
            <a:pPr marL="228600" indent="-228600">
              <a:buAutoNum type="alphaLcParenR"/>
            </a:pPr>
            <a:endParaRPr lang="de-DE" dirty="0"/>
          </a:p>
          <a:p>
            <a:pPr marL="228600" indent="-228600">
              <a:buAutoNum type="alphaLcParenR"/>
            </a:pPr>
            <a:r>
              <a:rPr lang="de-DE" dirty="0"/>
              <a:t>Trend: je nach Quelle aktuell ca. 80% mobile Devices</a:t>
            </a:r>
            <a:br>
              <a:rPr lang="de-DE" dirty="0"/>
            </a:br>
            <a:endParaRPr lang="de-DE" dirty="0"/>
          </a:p>
          <a:p>
            <a:pPr marL="228600" indent="-228600">
              <a:buAutoNum type="alphaLcParenR"/>
            </a:pPr>
            <a:r>
              <a:rPr lang="de-DE" dirty="0"/>
              <a:t>Unterhaltung: Sieht man schon daran, dass Sie nicht nur Unterlagen bekommen haben sondern eine Präsentation als Mittel der Informationsvermittlung bevorzugt wird</a:t>
            </a:r>
            <a:br>
              <a:rPr lang="de-DE" dirty="0"/>
            </a:br>
            <a:endParaRPr lang="de-DE" dirty="0"/>
          </a:p>
          <a:p>
            <a:pPr marL="228600" indent="-228600">
              <a:buAutoNum type="alphaLcParenR"/>
            </a:pPr>
            <a:r>
              <a:rPr lang="de-DE" dirty="0"/>
              <a:t>Zu lange Texte: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de-DE" dirty="0"/>
              <a:t>Am Mobilgerät schwer lesbar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de-DE" dirty="0"/>
              <a:t>Zeitaufwändig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de-DE" dirty="0"/>
              <a:t>langweilig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84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Ein(e) potenzielle(r) </a:t>
            </a:r>
            <a:r>
              <a:rPr lang="de-DE" sz="1200" dirty="0" err="1">
                <a:latin typeface="+mn-lt"/>
              </a:rPr>
              <a:t>Tierhalter:in</a:t>
            </a:r>
            <a:r>
              <a:rPr lang="de-DE" sz="1200" dirty="0">
                <a:latin typeface="+mn-lt"/>
              </a:rPr>
              <a:t> interessiert sich für Graupapageien.</a:t>
            </a:r>
            <a:br>
              <a:rPr lang="de-DE" sz="1200" dirty="0">
                <a:latin typeface="+mn-lt"/>
              </a:rPr>
            </a:br>
            <a:r>
              <a:rPr lang="de-DE" sz="1200" dirty="0">
                <a:latin typeface="+mn-lt"/>
              </a:rPr>
              <a:t>In einem einfachen Frage-Antwort-Ablauf kann in wenigen Schritten für jeden verständlich herausgefunden werden, ob passende Bedingungen geschaffen werden können.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82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Erstes Beispiel: Die Frage nach der Anzahl der erwünschten Graupapageien wird „falsch“ beantwortet.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84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Dem/Der </a:t>
            </a:r>
            <a:r>
              <a:rPr lang="de-DE" sz="1200" dirty="0" err="1">
                <a:latin typeface="+mn-lt"/>
              </a:rPr>
              <a:t>User:in</a:t>
            </a:r>
            <a:r>
              <a:rPr lang="de-DE" sz="1200" dirty="0">
                <a:latin typeface="+mn-lt"/>
              </a:rPr>
              <a:t> wird sofort mitgeteilt, dass sein/ihr Vorhaben nicht tiergerecht ist. (Scrollt man hier weiter runter kann man weitere Infos abrufen (siehe spätere Folie beim positiv-Beispiel)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26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Der/die potenzielle </a:t>
            </a:r>
            <a:r>
              <a:rPr lang="de-DE" sz="1200" dirty="0" err="1">
                <a:latin typeface="+mn-lt"/>
              </a:rPr>
              <a:t>Halter:in</a:t>
            </a:r>
            <a:r>
              <a:rPr lang="de-DE" sz="1200" dirty="0">
                <a:latin typeface="+mn-lt"/>
              </a:rPr>
              <a:t> antwortet „korrekt“ mit geplanter, tiergerechter Haltung und erhält als positive Antwort eine Kurzinformation. </a:t>
            </a:r>
          </a:p>
          <a:p>
            <a:endParaRPr lang="de-DE" sz="1200" dirty="0">
              <a:latin typeface="+mn-lt"/>
            </a:endParaRPr>
          </a:p>
          <a:p>
            <a:r>
              <a:rPr lang="de-DE" sz="1200" dirty="0">
                <a:latin typeface="+mn-lt"/>
              </a:rPr>
              <a:t>Hier kann man runter scrollen… (nächste Folie)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512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Der/die potenzielle </a:t>
            </a:r>
            <a:r>
              <a:rPr lang="de-DE" sz="1200" dirty="0" err="1">
                <a:latin typeface="+mn-lt"/>
              </a:rPr>
              <a:t>Halter:in</a:t>
            </a:r>
            <a:r>
              <a:rPr lang="de-DE" sz="1200" dirty="0">
                <a:latin typeface="+mn-lt"/>
              </a:rPr>
              <a:t> antwortet „korrekt“ mit geplanter, tiergerechter Haltung und erhält als positive Antwort eine Kurzinformation. </a:t>
            </a:r>
          </a:p>
          <a:p>
            <a:endParaRPr lang="de-DE" sz="1200" dirty="0">
              <a:latin typeface="+mn-lt"/>
            </a:endParaRPr>
          </a:p>
          <a:p>
            <a:r>
              <a:rPr lang="de-DE" sz="1200" dirty="0">
                <a:latin typeface="+mn-lt"/>
              </a:rPr>
              <a:t>Hier kann man runter scrollen… (nächste Folie)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70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+mn-lt"/>
              </a:rPr>
              <a:t>Man kann runter scrollen und sich entweder eingehender informieren oder im Quiz weiter machen.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4583-6DC9-4FD4-8374-A97E8A6630C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858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92C0D-5B43-4141-B794-0CC600F1D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B488BE2-3DCD-45AD-B664-3CBAF3FFE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B8869-0CDE-4A46-B4D5-CDE52B44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3BFFFB-02C5-40D5-9E8E-2903BCA6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E3DEAF-B716-48F6-B95E-421E698E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12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82897-6B30-4881-B1FA-D9F2F220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A01874-77AD-4343-8A36-869E44AFD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C470AF-F74C-4642-951E-9B4D3C6D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E37951-EC62-447F-AD15-82B4A96A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92FD1A-078C-4E09-9DC7-968BFE62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82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0205170-5DE2-4CEB-996A-9FB36676D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8C99B8-779A-45D8-930A-671F5A801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1AE7CA-3D6E-4947-AC25-18DCC12B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BD7B17-1EFC-413D-B8E9-2939CB7E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65A0CE-E1B2-453B-AB41-0D8B8664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556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515D4-2B85-4E06-8DAB-B76EA4E29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F5CCD52-3C1A-4EDF-8C47-9B8B1D5DB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ADE748-DDD2-4CB6-9A77-A2C1915F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931DFE-81F8-4AF3-83DF-3D3448BD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5B628D-F524-4434-9ABF-C8A46008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081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50657-0AE2-44D7-B55E-B7FC2826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03120D-8712-4936-B0CC-A188F51C4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245564-2130-4A16-B8E8-2D15E2761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680243-6534-447B-94F2-9C052013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CCA66F-B86E-4AF1-8678-91799521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079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D2D3B-EFFC-4AE0-94C7-BE0028FD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9E0454-7AC2-4CDD-BCA8-10859E2AF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D8BF8A-2BDC-49D6-B1F5-83F488C7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967662-1ED0-4F36-B175-9FA23686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90F4AA-3AAE-4FF8-8D4B-6E85D208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6CB9A-8A69-44D8-AE1C-8A0EC5D3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8AA30-3432-4407-A484-DF43695B3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509597-C9AF-4B0C-B475-B09B58EDF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CD30C1-DC40-4A53-AC28-7190884E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995C17-4EA3-4AB8-8A1E-641EC16D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1141CA-99F4-4C96-80AC-F29C81A7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24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71970-5772-4A85-BF95-CCC2E128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BB1785-7F4E-4DF1-A010-9490C3B06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DD9C2B-09FB-4920-A1B8-01E06AB50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7E6287-7594-4B77-8D0B-AB5EF350C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EB1CA65-9436-4791-9DB3-A559E9251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E3A760E-94BB-4F64-84E0-FD0A339E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A00591-D4BC-47B5-AD05-735369C1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3E92D9-F5F3-4E1A-9005-CAC0CFA2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14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F1FE0-DC1F-461A-A71C-9A8328F7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31077C-4728-40B3-A139-A4DFB9E0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084ECD-F47C-4865-8C74-009265B4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73DA35-1CEB-4F1B-A6CE-02C31503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03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910D77-4463-4B81-931B-7B4DD139F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FED8C9-415F-4394-931C-06FE4050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84EA59-C90E-4915-9B4C-CA0DC5C8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408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F5A2A3-55C6-4EF2-ADE5-0F421DD3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5A820C-92D1-4427-93FF-8EE31BBB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2D8D77-768C-4BF9-96FF-CCFC77AD9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DB402E-5790-4640-8DB8-3255CD04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E79FAF-8F84-4842-942E-40A62C69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015E99-B54B-4868-963A-2D9EE8E8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3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C7A41-E02B-45F7-BB6C-BAA353A8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85828A-3EA4-4D52-8745-373721507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DF59C1-A83B-4A40-B034-2F536F2E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8FC8EE-E4FF-4B4D-B9D7-BF9E7F7E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401314-173E-4BBB-B91A-FC34015D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6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95AD7-7DD7-42AA-84E2-BE51CE56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443839-CE50-451B-B65E-5D4A9B123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6137A0-83F2-4975-8C82-CF28D95ED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5D139C-C0B9-4C1A-A24B-0E6007AF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264A05-0046-41AF-B651-4FBC681E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0BFD03-16CB-4E94-9E25-1A477B26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302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ACF1B-F477-4166-93D4-0B3D9D09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ACFA51-797D-4A1E-8A76-4EA022621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A1B67D-B8AD-47FB-B7AE-CBDD87502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4DF1AD-F0F0-4DEF-80F1-621BB564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13041D-A0BD-4468-B7A2-E0B4A5C1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42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9C0DB4-5E39-4FB6-B9A8-B6C637510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CB6603-8D9E-4989-BEF0-CFA29DD0F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2D7CAA-7D7B-4EDD-8641-38A13C94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B3AA6D-FFA3-4720-A006-5D223B30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CACAE4-3F6A-4732-A1DC-38610913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42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EBECD-93FD-4203-A88B-97C07B48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5F97BC-CA04-49F8-A67F-44D3F25C2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512C43-19FA-490F-93E6-8D6537A2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BC3548-990A-4B37-8191-87717A00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564173-246A-4A1F-A5CD-66D7A436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91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A2EB1-96C7-40B0-841F-1C6407A25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52B083-807C-48C0-AC89-C7912B3C4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3A04E3-D3CA-40AF-B2B8-1EFBCCCF9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87B1EE-21E6-4C99-BA4C-9A07C4E4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7623C2-3CF9-4C1D-AC6A-0CCE0E35E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81AA01-4DBE-49B1-8624-3D33BBD7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27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20688-DD52-437A-8CAD-CFA82737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2A8308-6AF4-4E47-91F7-6CFDB3BB3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A37AB6-A709-4F60-9832-6231E0855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39312F-BE7B-4DB4-8213-E0D73AD69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7708F6A-128E-4EAF-8E01-D82C22C3B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45A43E0-3DA4-4613-9CA6-84D06D8D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90301FF-C655-4388-9EC8-E7F7E6D8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73074E0-F27F-4E06-B232-B373373F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59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8E08E5-6D40-4218-B264-BE13C51E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C1B417-B01C-406D-85AE-BAD55BA6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CFF8FB-6CDA-4ED9-AFA5-96DB884E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89E245-4822-4704-9E9D-E3318AF2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29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8B0774-D54A-47CC-B116-2609135E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2B4EDF-72E4-4694-85DF-87D6A542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0C172C-E0EE-4EE8-91AE-15D842A9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0E4B171-F4CD-B83F-42CF-67FE040E4515}"/>
              </a:ext>
            </a:extLst>
          </p:cNvPr>
          <p:cNvSpPr/>
          <p:nvPr userDrawn="1"/>
        </p:nvSpPr>
        <p:spPr>
          <a:xfrm>
            <a:off x="7834009" y="6408107"/>
            <a:ext cx="404469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1100" i="1" dirty="0">
                <a:solidFill>
                  <a:schemeClr val="tx1"/>
                </a:solidFill>
              </a:rPr>
              <a:t>Korinna Imle 2022 – Klinik für Vögel und Reptilien Universität Leipzig</a:t>
            </a:r>
          </a:p>
        </p:txBody>
      </p:sp>
    </p:spTree>
    <p:extLst>
      <p:ext uri="{BB962C8B-B14F-4D97-AF65-F5344CB8AC3E}">
        <p14:creationId xmlns:p14="http://schemas.microsoft.com/office/powerpoint/2010/main" val="42161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48890-A32C-439F-9C54-80A59355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732C71-523C-45A7-A897-BCFA729D3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BFF162-BF89-40E8-8320-77507F743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252BD1-89AB-4D3B-B1F0-3C1B41FB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D7F531-69A3-4C80-A4C3-53DD76F89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201BB-ED65-443D-AEB0-3463E11A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3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4765B-CAF0-4529-BA11-927134F3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9DCAC59-F6EB-4197-BADF-69E39297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D1019F-6B84-4E10-9CB4-E9B837272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0CE4F6-AB7A-4A44-91E9-8EAFF5B2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F93DBB-EC7A-45DD-BEBC-B39EB44B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4A0658-F19B-4DDF-BD40-264F40EF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75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62EFB17-82AA-4BE9-BE11-98D4B103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933528-9C31-4AA4-B860-C121C1F1A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57E0A0-B643-4399-8D43-399F14F15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FA73-93A5-422C-9484-C018205EF1DF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007637-A189-4291-8A2A-9D0EA6AFC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452BE-338C-47A8-B634-2B89A0251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F5444-5321-4300-B915-6FD6D2CBFC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7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763ACA1-0E83-434A-A117-1234ECDC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8835C8-6784-4797-9368-0588062D4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6BD13-85AF-4C6E-BCB5-7589CA9B2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E839A-404D-458A-91F9-7AA65F6A7771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3F3055-1F30-4A24-ABFC-92392116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348A8C-2852-4F68-A09F-58C3802CD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22BA-23DB-4782-8A9E-67CB55E861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03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4B67C12-A05B-D842-4340-2C33D8CAC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r="16241" b="-2"/>
          <a:stretch/>
        </p:blipFill>
        <p:spPr>
          <a:xfrm>
            <a:off x="5511589" y="523804"/>
            <a:ext cx="6680411" cy="5696039"/>
          </a:xfrm>
          <a:custGeom>
            <a:avLst/>
            <a:gdLst/>
            <a:ahLst/>
            <a:cxnLst/>
            <a:rect l="l" t="t" r="r" b="b"/>
            <a:pathLst>
              <a:path w="6680411" h="5696039">
                <a:moveTo>
                  <a:pt x="3592766" y="0"/>
                </a:moveTo>
                <a:lnTo>
                  <a:pt x="4718262" y="0"/>
                </a:lnTo>
                <a:lnTo>
                  <a:pt x="4718262" y="2"/>
                </a:lnTo>
                <a:lnTo>
                  <a:pt x="6680411" y="2"/>
                </a:lnTo>
                <a:lnTo>
                  <a:pt x="6680411" y="5696022"/>
                </a:lnTo>
                <a:lnTo>
                  <a:pt x="3888773" y="5696022"/>
                </a:lnTo>
                <a:lnTo>
                  <a:pt x="3888773" y="5696039"/>
                </a:lnTo>
                <a:lnTo>
                  <a:pt x="0" y="5696039"/>
                </a:lnTo>
                <a:lnTo>
                  <a:pt x="2763278" y="19"/>
                </a:lnTo>
                <a:lnTo>
                  <a:pt x="3447183" y="19"/>
                </a:lnTo>
                <a:lnTo>
                  <a:pt x="3447183" y="2"/>
                </a:lnTo>
                <a:lnTo>
                  <a:pt x="3592765" y="2"/>
                </a:ln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CB1CFFB-4B6D-CA94-F6F0-803CE7A8A183}"/>
              </a:ext>
            </a:extLst>
          </p:cNvPr>
          <p:cNvSpPr txBox="1"/>
          <p:nvPr/>
        </p:nvSpPr>
        <p:spPr>
          <a:xfrm>
            <a:off x="267630" y="899767"/>
            <a:ext cx="7058721" cy="45248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dirty="0"/>
              <a:t>Entwicklung einer App / digitalen Plattform für Haltungsbedingungen am </a:t>
            </a:r>
            <a:r>
              <a:rPr lang="de-DE" sz="2800" dirty="0">
                <a:solidFill>
                  <a:srgbClr val="FFFFFF"/>
                </a:solidFill>
              </a:rPr>
              <a:t>Bei</a:t>
            </a:r>
            <a:r>
              <a:rPr lang="de-DE" sz="2800" dirty="0"/>
              <a:t>spiel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dirty="0"/>
              <a:t>Graupapagei (</a:t>
            </a:r>
            <a:r>
              <a:rPr lang="de-DE" sz="2800" i="1" dirty="0" err="1"/>
              <a:t>Psittacus</a:t>
            </a:r>
            <a:r>
              <a:rPr lang="de-DE" sz="2800" i="1" dirty="0"/>
              <a:t> </a:t>
            </a:r>
            <a:r>
              <a:rPr lang="de-DE" sz="2800" i="1" dirty="0" err="1"/>
              <a:t>erithacus</a:t>
            </a:r>
            <a:r>
              <a:rPr lang="de-DE" sz="2800" dirty="0"/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de-DE" sz="28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dirty="0"/>
              <a:t>Prof. Dr. M. Krautwald-Junghanns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dirty="0"/>
              <a:t>Cand. med. vet. Korinna Imle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de-DE" sz="28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dirty="0"/>
              <a:t>Klinik für Vögel und Reptilien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dirty="0"/>
              <a:t>Universität Leipzig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A878316-4BE3-48E6-EFCB-44CA93370B49}"/>
              </a:ext>
            </a:extLst>
          </p:cNvPr>
          <p:cNvSpPr txBox="1"/>
          <p:nvPr/>
        </p:nvSpPr>
        <p:spPr>
          <a:xfrm>
            <a:off x="5675970" y="5958233"/>
            <a:ext cx="1087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/>
              <a:t>Bild: Pixabay.de</a:t>
            </a:r>
          </a:p>
        </p:txBody>
      </p:sp>
    </p:spTree>
    <p:extLst>
      <p:ext uri="{BB962C8B-B14F-4D97-AF65-F5344CB8AC3E}">
        <p14:creationId xmlns:p14="http://schemas.microsoft.com/office/powerpoint/2010/main" val="2869767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2949"/>
    </mc:Choice>
    <mc:Fallback>
      <p:transition spd="slow" advTm="129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7BEF4B8-F8CE-478B-E90D-AC00AA6BD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669" y="152950"/>
            <a:ext cx="3382660" cy="67050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E1C719-5856-D12C-2A5F-F38C9F2E7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2"/>
          <a:stretch/>
        </p:blipFill>
        <p:spPr>
          <a:xfrm rot="10800000" flipH="1">
            <a:off x="690153" y="1695095"/>
            <a:ext cx="3228862" cy="346780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F58E38-98C8-DC36-05AD-98F4B3E28950}"/>
              </a:ext>
            </a:extLst>
          </p:cNvPr>
          <p:cNvSpPr txBox="1"/>
          <p:nvPr/>
        </p:nvSpPr>
        <p:spPr>
          <a:xfrm>
            <a:off x="825190" y="2542479"/>
            <a:ext cx="2741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Wurde„Weiter</a:t>
            </a:r>
            <a:r>
              <a:rPr lang="de-DE" sz="2400" b="1" dirty="0">
                <a:solidFill>
                  <a:schemeClr val="bg1"/>
                </a:solidFill>
              </a:rPr>
              <a:t> im Quiz“ ausgewählt wird im bekannten Schema weiter abgefragt: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9E1F56A-DD8A-E13B-53A0-92BCF97D2DD8}"/>
              </a:ext>
            </a:extLst>
          </p:cNvPr>
          <p:cNvSpPr txBox="1"/>
          <p:nvPr/>
        </p:nvSpPr>
        <p:spPr>
          <a:xfrm>
            <a:off x="7787329" y="6566550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5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6"/>
    </mc:Choice>
    <mc:Fallback>
      <p:transition spd="slow" advTm="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E1C719-5856-D12C-2A5F-F38C9F2E7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2"/>
          <a:stretch/>
        </p:blipFill>
        <p:spPr>
          <a:xfrm rot="10800000">
            <a:off x="6556915" y="965547"/>
            <a:ext cx="4873084" cy="441394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9FB826C-69E0-204D-40EF-6137DB1A49B1}"/>
              </a:ext>
            </a:extLst>
          </p:cNvPr>
          <p:cNvSpPr txBox="1"/>
          <p:nvPr/>
        </p:nvSpPr>
        <p:spPr>
          <a:xfrm>
            <a:off x="7382106" y="1895248"/>
            <a:ext cx="38137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App und Website einfach zu bedienen für spielerischen Informationsgewinn</a:t>
            </a:r>
          </a:p>
          <a:p>
            <a:endParaRPr lang="de-DE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bg1"/>
                </a:solidFill>
              </a:rPr>
              <a:t>Mehr Tierwohl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bg1"/>
                </a:solidFill>
              </a:rPr>
              <a:t>Bessere Haltungsbedingungen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chemeClr val="bg1"/>
                </a:solidFill>
              </a:rPr>
              <a:t>Weniger Tierleid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09E1886-64DB-901A-D1EA-888AF0D25AED}"/>
              </a:ext>
            </a:extLst>
          </p:cNvPr>
          <p:cNvSpPr txBox="1"/>
          <p:nvPr/>
        </p:nvSpPr>
        <p:spPr>
          <a:xfrm>
            <a:off x="6679578" y="5892453"/>
            <a:ext cx="502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Vielen Dank für Ihre Aufmerksamkeit!</a:t>
            </a:r>
          </a:p>
        </p:txBody>
      </p:sp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448609AF-B19F-C4FA-2A65-66BB98C60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5"/>
          <a:stretch/>
        </p:blipFill>
        <p:spPr>
          <a:xfrm>
            <a:off x="583581" y="676369"/>
            <a:ext cx="5646233" cy="51098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64A3FC-BDC6-F717-57B6-1DC21E806E00}"/>
              </a:ext>
            </a:extLst>
          </p:cNvPr>
          <p:cNvSpPr txBox="1"/>
          <p:nvPr/>
        </p:nvSpPr>
        <p:spPr>
          <a:xfrm>
            <a:off x="583581" y="5557394"/>
            <a:ext cx="1087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Bild: Pixabay.de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BAB0C5-BED4-87DA-036A-C476556709A0}"/>
              </a:ext>
            </a:extLst>
          </p:cNvPr>
          <p:cNvSpPr txBox="1"/>
          <p:nvPr/>
        </p:nvSpPr>
        <p:spPr>
          <a:xfrm>
            <a:off x="7807082" y="6581001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39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8"/>
    </mc:Choice>
    <mc:Fallback>
      <p:transition spd="slow" advTm="1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9732F9C-02A0-41D9-8475-6828495CBD82}"/>
              </a:ext>
            </a:extLst>
          </p:cNvPr>
          <p:cNvSpPr txBox="1"/>
          <p:nvPr/>
        </p:nvSpPr>
        <p:spPr>
          <a:xfrm>
            <a:off x="6431393" y="842111"/>
            <a:ext cx="5355446" cy="1263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/>
              <a:t>Auswertung</a:t>
            </a:r>
            <a:r>
              <a:rPr lang="en-US" sz="2000" b="1" dirty="0"/>
              <a:t> </a:t>
            </a:r>
            <a:r>
              <a:rPr lang="en-US" sz="2000" b="1" dirty="0" err="1"/>
              <a:t>Klinikdaten</a:t>
            </a:r>
            <a:r>
              <a:rPr lang="en-US" sz="2000" b="1" dirty="0"/>
              <a:t> n= 235 </a:t>
            </a:r>
            <a:r>
              <a:rPr lang="en-US" sz="2000" b="1" dirty="0" err="1"/>
              <a:t>Graupapageien</a:t>
            </a:r>
            <a:endParaRPr lang="en-US" sz="20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832A6A-D38E-4E86-8DA9-14B8DA6F8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67" t="972" r="18276" b="-972"/>
          <a:stretch/>
        </p:blipFill>
        <p:spPr>
          <a:xfrm>
            <a:off x="6371486" y="1331220"/>
            <a:ext cx="5545017" cy="36681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295715C-C3AC-47C4-8469-11BA28F81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887"/>
          <a:stretch/>
        </p:blipFill>
        <p:spPr>
          <a:xfrm>
            <a:off x="6199071" y="5119201"/>
            <a:ext cx="6095990" cy="9956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0B3EF5E-DDF8-DFCA-FD13-1A2E31B87FBF}"/>
              </a:ext>
            </a:extLst>
          </p:cNvPr>
          <p:cNvSpPr txBox="1"/>
          <p:nvPr/>
        </p:nvSpPr>
        <p:spPr>
          <a:xfrm>
            <a:off x="925369" y="6114884"/>
            <a:ext cx="3183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/>
              <a:t>Bild: Klinik für Vögel und Reptilien Universität Leipzig</a:t>
            </a:r>
          </a:p>
        </p:txBody>
      </p:sp>
      <p:pic>
        <p:nvPicPr>
          <p:cNvPr id="7" name="Grafik 6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7CDC7C9B-CBAA-B19E-2CDA-AFCFF8FA0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3652"/>
          <a:stretch/>
        </p:blipFill>
        <p:spPr>
          <a:xfrm rot="5400000">
            <a:off x="-1449028" y="-1488132"/>
            <a:ext cx="9113297" cy="5923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43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9"/>
    </mc:Choice>
    <mc:Fallback>
      <p:transition spd="slow" advTm="2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47668E8-56BA-48D5-91E7-EBD1E39615B3}"/>
              </a:ext>
            </a:extLst>
          </p:cNvPr>
          <p:cNvSpPr txBox="1"/>
          <p:nvPr/>
        </p:nvSpPr>
        <p:spPr>
          <a:xfrm>
            <a:off x="2483417" y="254524"/>
            <a:ext cx="650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Bisheriger Haustier-Berater: Darstellung ausschließlich in Textform</a:t>
            </a:r>
          </a:p>
        </p:txBody>
      </p:sp>
      <p:pic>
        <p:nvPicPr>
          <p:cNvPr id="3" name="haustier-berater-bisher">
            <a:hlinkClick r:id="" action="ppaction://media"/>
            <a:extLst>
              <a:ext uri="{FF2B5EF4-FFF2-40B4-BE49-F238E27FC236}">
                <a16:creationId xmlns:a16="http://schemas.microsoft.com/office/drawing/2014/main" id="{78435FB6-5894-3F7C-2103-A0A2EC56B1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36326" t="391" r="36154" b="587"/>
          <a:stretch/>
        </p:blipFill>
        <p:spPr>
          <a:xfrm>
            <a:off x="1545994" y="800100"/>
            <a:ext cx="2597727" cy="52577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CA2AFB7-26F3-4C10-0745-1AD0C1EAEEFE}"/>
              </a:ext>
            </a:extLst>
          </p:cNvPr>
          <p:cNvSpPr txBox="1"/>
          <p:nvPr/>
        </p:nvSpPr>
        <p:spPr>
          <a:xfrm>
            <a:off x="4520046" y="2690335"/>
            <a:ext cx="7252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Trend geht immer mehr zur ausschließlichen Nutzung mobiler Geräte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Nutzer wollen unterhalten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Informationen sollen einfach „konsumierbar“ sein, keine endlosen Texte</a:t>
            </a:r>
          </a:p>
        </p:txBody>
      </p:sp>
      <p:sp>
        <p:nvSpPr>
          <p:cNvPr id="5" name="Interaktive Schaltfläche: Vide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0D73602-A90F-F015-7D0C-FF0FFFDE9930}"/>
              </a:ext>
            </a:extLst>
          </p:cNvPr>
          <p:cNvSpPr/>
          <p:nvPr/>
        </p:nvSpPr>
        <p:spPr>
          <a:xfrm>
            <a:off x="4143721" y="5119021"/>
            <a:ext cx="1349298" cy="1115121"/>
          </a:xfrm>
          <a:prstGeom prst="actionButtonMovi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07"/>
    </mc:Choice>
    <mc:Fallback>
      <p:transition spd="slow" advTm="3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452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342D19D-8ECE-A23E-BE68-464FAA303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952"/>
          <a:stretch/>
        </p:blipFill>
        <p:spPr>
          <a:xfrm flipH="1">
            <a:off x="8140389" y="1540430"/>
            <a:ext cx="3746431" cy="34678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EE8D7E-7FEB-5733-B9E0-8BE636B89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408419" y="1506987"/>
            <a:ext cx="3645645" cy="34678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2EBE4D-9BF5-47D4-9E4B-C9567C1B7C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40780" y="1795463"/>
            <a:ext cx="2777924" cy="273050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Vermittlung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komplexer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Zusammenhänge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durch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die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Entwicklung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einer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intuitiv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bedienbaren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Online-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Plattform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/ App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BEF4B8-F8CE-478B-E90D-AC00AA6BD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8273" y="152945"/>
            <a:ext cx="3382662" cy="670505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F46940A-38EC-DC1F-BCF2-58AB110C7CE0}"/>
              </a:ext>
            </a:extLst>
          </p:cNvPr>
          <p:cNvSpPr txBox="1"/>
          <p:nvPr/>
        </p:nvSpPr>
        <p:spPr>
          <a:xfrm>
            <a:off x="8608365" y="2483604"/>
            <a:ext cx="28428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Ziel</a:t>
            </a:r>
            <a:r>
              <a:rPr lang="en-US" sz="28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Sensibilisierung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der (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zukünftigen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Halter:innen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für die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Bedürfnisse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Tiere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A2313A-5D85-B56B-9243-2583976772B5}"/>
              </a:ext>
            </a:extLst>
          </p:cNvPr>
          <p:cNvSpPr txBox="1"/>
          <p:nvPr/>
        </p:nvSpPr>
        <p:spPr>
          <a:xfrm>
            <a:off x="7780824" y="6428056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extLst>
      <p:ext uri="{BB962C8B-B14F-4D97-AF65-F5344CB8AC3E}">
        <p14:creationId xmlns:p14="http://schemas.microsoft.com/office/powerpoint/2010/main" val="14451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8"/>
    </mc:Choice>
    <mc:Fallback>
      <p:transition spd="slow" advTm="2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342D19D-8ECE-A23E-BE68-464FAA303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952"/>
          <a:stretch/>
        </p:blipFill>
        <p:spPr>
          <a:xfrm flipH="1">
            <a:off x="8140389" y="1540430"/>
            <a:ext cx="3746431" cy="34678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EE8D7E-7FEB-5733-B9E0-8BE636B89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408419" y="1506987"/>
            <a:ext cx="3645645" cy="34678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2EBE4D-9BF5-47D4-9E4B-C9567C1B7C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40780" y="1795463"/>
            <a:ext cx="2777924" cy="273050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Vermittlung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komplexer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Zusammenhänge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durch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die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Entwicklung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einer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intuitiv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bedienbaren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Online-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Plattform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/ App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BEF4B8-F8CE-478B-E90D-AC00AA6BD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8273" y="152945"/>
            <a:ext cx="3382662" cy="670505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F46940A-38EC-DC1F-BCF2-58AB110C7CE0}"/>
              </a:ext>
            </a:extLst>
          </p:cNvPr>
          <p:cNvSpPr txBox="1"/>
          <p:nvPr/>
        </p:nvSpPr>
        <p:spPr>
          <a:xfrm>
            <a:off x="8608365" y="2483604"/>
            <a:ext cx="28428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Ziel</a:t>
            </a:r>
            <a:r>
              <a:rPr lang="en-US" sz="28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Sensibilisierung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der (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zukünftigen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Halter:innen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für die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Bedürfnisse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Tiere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C3E9AD-88FC-E6F4-42B5-9C3809180D3A}"/>
              </a:ext>
            </a:extLst>
          </p:cNvPr>
          <p:cNvSpPr txBox="1"/>
          <p:nvPr/>
        </p:nvSpPr>
        <p:spPr>
          <a:xfrm>
            <a:off x="7780824" y="6428056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77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5"/>
    </mc:Choice>
    <mc:Fallback>
      <p:transition spd="slow" advTm="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31159 0.0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7BEF4B8-F8CE-478B-E90D-AC00AA6BD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65" y="164521"/>
            <a:ext cx="3382662" cy="67050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E1C719-5856-D12C-2A5F-F38C9F2E7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2"/>
          <a:stretch/>
        </p:blipFill>
        <p:spPr>
          <a:xfrm rot="10800000" flipH="1">
            <a:off x="4481569" y="1695095"/>
            <a:ext cx="3228862" cy="3467809"/>
          </a:xfrm>
          <a:prstGeom prst="rect">
            <a:avLst/>
          </a:prstGeom>
        </p:spPr>
      </p:pic>
      <p:sp>
        <p:nvSpPr>
          <p:cNvPr id="4" name="Verbotsymbol 3">
            <a:extLst>
              <a:ext uri="{FF2B5EF4-FFF2-40B4-BE49-F238E27FC236}">
                <a16:creationId xmlns:a16="http://schemas.microsoft.com/office/drawing/2014/main" id="{60E0D0DB-7D83-BF5D-D20F-28E15F56D779}"/>
              </a:ext>
            </a:extLst>
          </p:cNvPr>
          <p:cNvSpPr/>
          <p:nvPr/>
        </p:nvSpPr>
        <p:spPr>
          <a:xfrm>
            <a:off x="5388168" y="2191379"/>
            <a:ext cx="1012631" cy="1021615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F58E38-98C8-DC36-05AD-98F4B3E28950}"/>
              </a:ext>
            </a:extLst>
          </p:cNvPr>
          <p:cNvSpPr txBox="1"/>
          <p:nvPr/>
        </p:nvSpPr>
        <p:spPr>
          <a:xfrm>
            <a:off x="4801510" y="3517047"/>
            <a:ext cx="2588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Keine tiergerechte 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Haltung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D3A6D6-0055-C45D-FB47-297267235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"/>
          <a:stretch/>
        </p:blipFill>
        <p:spPr>
          <a:xfrm>
            <a:off x="8147572" y="164520"/>
            <a:ext cx="3421677" cy="67050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36B8AEE-1143-AD1D-4595-97419EBFAF13}"/>
              </a:ext>
            </a:extLst>
          </p:cNvPr>
          <p:cNvSpPr txBox="1"/>
          <p:nvPr/>
        </p:nvSpPr>
        <p:spPr>
          <a:xfrm>
            <a:off x="5198029" y="6581001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741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3"/>
    </mc:Choice>
    <mc:Fallback>
      <p:transition spd="slow" advTm="1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2F2FCB-5C78-2FE2-200C-064949906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2" y="87185"/>
            <a:ext cx="3421677" cy="678238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F58E38-98C8-DC36-05AD-98F4B3E28950}"/>
              </a:ext>
            </a:extLst>
          </p:cNvPr>
          <p:cNvSpPr txBox="1"/>
          <p:nvPr/>
        </p:nvSpPr>
        <p:spPr>
          <a:xfrm>
            <a:off x="4634242" y="3517046"/>
            <a:ext cx="4511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Tiergerecht, weitere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Informationen werden angeboten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BD0414-F8F0-D489-5C74-A3DB23A558B3}"/>
              </a:ext>
            </a:extLst>
          </p:cNvPr>
          <p:cNvSpPr txBox="1"/>
          <p:nvPr/>
        </p:nvSpPr>
        <p:spPr>
          <a:xfrm>
            <a:off x="5198756" y="6581001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  <p:pic>
        <p:nvPicPr>
          <p:cNvPr id="10" name="Grafik 9" descr="Nach rechts zeigender Finger, Handrücken Silhouette">
            <a:extLst>
              <a:ext uri="{FF2B5EF4-FFF2-40B4-BE49-F238E27FC236}">
                <a16:creationId xmlns:a16="http://schemas.microsoft.com/office/drawing/2014/main" id="{C31FDF5B-3A96-FA79-D7E4-A40E25B14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724293">
            <a:off x="834002" y="430574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57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"/>
    </mc:Choice>
    <mc:Fallback>
      <p:transition spd="slow" advTm="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2362950-60F7-CC27-F594-CC75FE846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1" y="86763"/>
            <a:ext cx="3421677" cy="67823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E1C719-5856-D12C-2A5F-F38C9F2E7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2"/>
          <a:stretch/>
        </p:blipFill>
        <p:spPr>
          <a:xfrm rot="10800000" flipH="1">
            <a:off x="4481568" y="1695095"/>
            <a:ext cx="3228862" cy="346780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F58E38-98C8-DC36-05AD-98F4B3E28950}"/>
              </a:ext>
            </a:extLst>
          </p:cNvPr>
          <p:cNvSpPr txBox="1"/>
          <p:nvPr/>
        </p:nvSpPr>
        <p:spPr>
          <a:xfrm>
            <a:off x="4634242" y="3517046"/>
            <a:ext cx="27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Tiergerecht, weitere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Informationen 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werden angeboten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D3A6D6-0055-C45D-FB47-297267235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8147572" y="164520"/>
            <a:ext cx="3421677" cy="67050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2A85DC-0DE6-DA3B-C727-42E1E566BD53}"/>
              </a:ext>
            </a:extLst>
          </p:cNvPr>
          <p:cNvSpPr txBox="1"/>
          <p:nvPr/>
        </p:nvSpPr>
        <p:spPr>
          <a:xfrm>
            <a:off x="5163014" y="1771163"/>
            <a:ext cx="14991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00" dirty="0">
                <a:solidFill>
                  <a:srgbClr val="55A93A"/>
                </a:solidFill>
                <a:latin typeface="Wingdings" panose="05000000000000000000" pitchFamily="2" charset="2"/>
              </a:rPr>
              <a:t>þ</a:t>
            </a:r>
            <a:endParaRPr lang="de-DE" sz="9600" dirty="0">
              <a:solidFill>
                <a:srgbClr val="55A93A"/>
              </a:solidFill>
              <a:latin typeface="Wingdings" panose="05000000000000000000" pitchFamily="2" charset="2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BD0414-F8F0-D489-5C74-A3DB23A558B3}"/>
              </a:ext>
            </a:extLst>
          </p:cNvPr>
          <p:cNvSpPr txBox="1"/>
          <p:nvPr/>
        </p:nvSpPr>
        <p:spPr>
          <a:xfrm>
            <a:off x="5198756" y="6581001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75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9"/>
    </mc:Choice>
    <mc:Fallback>
      <p:transition spd="slow" advTm="1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7BEF4B8-F8CE-478B-E90D-AC00AA6BD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669" y="152949"/>
            <a:ext cx="3382661" cy="67050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E1C719-5856-D12C-2A5F-F38C9F2E7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2"/>
          <a:stretch/>
        </p:blipFill>
        <p:spPr>
          <a:xfrm rot="10800000" flipH="1">
            <a:off x="690153" y="1695095"/>
            <a:ext cx="3228862" cy="346780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F58E38-98C8-DC36-05AD-98F4B3E28950}"/>
              </a:ext>
            </a:extLst>
          </p:cNvPr>
          <p:cNvSpPr txBox="1"/>
          <p:nvPr/>
        </p:nvSpPr>
        <p:spPr>
          <a:xfrm>
            <a:off x="842827" y="3517046"/>
            <a:ext cx="27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Tiergerecht, weitere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Informationen 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werden angeboten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C2A85DC-0DE6-DA3B-C727-42E1E566BD53}"/>
              </a:ext>
            </a:extLst>
          </p:cNvPr>
          <p:cNvSpPr txBox="1"/>
          <p:nvPr/>
        </p:nvSpPr>
        <p:spPr>
          <a:xfrm>
            <a:off x="1371599" y="1771163"/>
            <a:ext cx="14991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00" dirty="0">
                <a:solidFill>
                  <a:srgbClr val="55A93A"/>
                </a:solidFill>
                <a:latin typeface="Wingdings" panose="05000000000000000000" pitchFamily="2" charset="2"/>
              </a:rPr>
              <a:t>þ</a:t>
            </a:r>
            <a:endParaRPr lang="de-DE" sz="9600" dirty="0">
              <a:solidFill>
                <a:srgbClr val="55A93A"/>
              </a:solidFill>
              <a:latin typeface="Wingdings" panose="05000000000000000000" pitchFamily="2" charset="2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EE8F57B-0846-7D8D-4ECB-826360279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952"/>
          <a:stretch/>
        </p:blipFill>
        <p:spPr>
          <a:xfrm flipH="1">
            <a:off x="8140389" y="1695094"/>
            <a:ext cx="3746431" cy="34678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A65648F-B4C5-F440-8C74-49EB23E82C62}"/>
              </a:ext>
            </a:extLst>
          </p:cNvPr>
          <p:cNvSpPr txBox="1"/>
          <p:nvPr/>
        </p:nvSpPr>
        <p:spPr>
          <a:xfrm>
            <a:off x="8316368" y="2459502"/>
            <a:ext cx="3346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Im Informations-Bereich werden  ausführliche Informationen und Erklärungen bereit gehalten.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CB529F-8CAF-7860-05B2-1BADFBC5D0D6}"/>
              </a:ext>
            </a:extLst>
          </p:cNvPr>
          <p:cNvSpPr txBox="1"/>
          <p:nvPr/>
        </p:nvSpPr>
        <p:spPr>
          <a:xfrm>
            <a:off x="7787330" y="6566551"/>
            <a:ext cx="4384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Korinna Imle 2022 – Klinik für Vögel und Reptilien Universität Leipzig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94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7"/>
    </mc:Choice>
    <mc:Fallback>
      <p:transition spd="slow" advTm="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99EE9214-FBB2-495F-B092-E3CB59F3053D}" vid="{D6705492-1196-4CBC-81FA-057BB9C342E9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EXOPET2022</Template>
  <TotalTime>0</TotalTime>
  <Words>599</Words>
  <Application>Microsoft Office PowerPoint</Application>
  <PresentationFormat>Breitbild</PresentationFormat>
  <Paragraphs>84</Paragraphs>
  <Slides>11</Slides>
  <Notes>11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 Light</vt:lpstr>
      <vt:lpstr>Calibri</vt:lpstr>
      <vt:lpstr>Wingdings</vt:lpstr>
      <vt:lpstr>Office</vt:lpstr>
      <vt:lpstr>1_Office</vt:lpstr>
      <vt:lpstr>PowerPoint-Präsentation</vt:lpstr>
      <vt:lpstr>PowerPoint-Präsentation</vt:lpstr>
      <vt:lpstr>PowerPoint-Präsentation</vt:lpstr>
      <vt:lpstr>Vermittlung komplexer Zusammenhänge durch die Entwicklung einer intuitiv bedienbaren Online-Plattform / App</vt:lpstr>
      <vt:lpstr>Vermittlung komplexer Zusammenhänge durch die Entwicklung einer intuitiv bedienbaren Online-Plattform / App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und Konzeption App</dc:title>
  <dc:creator>Imle, Korinna</dc:creator>
  <cp:lastModifiedBy>Korinna Imle</cp:lastModifiedBy>
  <cp:revision>87</cp:revision>
  <dcterms:created xsi:type="dcterms:W3CDTF">2022-03-31T06:48:30Z</dcterms:created>
  <dcterms:modified xsi:type="dcterms:W3CDTF">2022-11-22T02:08:18Z</dcterms:modified>
  <cp:contentStatus/>
</cp:coreProperties>
</file>